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618" r:id="rId2"/>
    <p:sldId id="619" r:id="rId3"/>
    <p:sldId id="376" r:id="rId4"/>
    <p:sldId id="377" r:id="rId5"/>
    <p:sldId id="428" r:id="rId6"/>
    <p:sldId id="390" r:id="rId7"/>
    <p:sldId id="391" r:id="rId8"/>
    <p:sldId id="392" r:id="rId9"/>
    <p:sldId id="396" r:id="rId10"/>
    <p:sldId id="397" r:id="rId11"/>
    <p:sldId id="398" r:id="rId12"/>
    <p:sldId id="399" r:id="rId13"/>
    <p:sldId id="401" r:id="rId14"/>
    <p:sldId id="605" r:id="rId15"/>
    <p:sldId id="620" r:id="rId16"/>
    <p:sldId id="622" r:id="rId17"/>
    <p:sldId id="427" r:id="rId18"/>
    <p:sldId id="62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DC5044-16A2-4FFA-B791-530FCDA2B8B6}">
          <p14:sldIdLst>
            <p14:sldId id="618"/>
            <p14:sldId id="619"/>
            <p14:sldId id="376"/>
            <p14:sldId id="377"/>
            <p14:sldId id="428"/>
            <p14:sldId id="390"/>
            <p14:sldId id="391"/>
            <p14:sldId id="392"/>
            <p14:sldId id="396"/>
            <p14:sldId id="397"/>
            <p14:sldId id="398"/>
            <p14:sldId id="399"/>
            <p14:sldId id="401"/>
            <p14:sldId id="605"/>
            <p14:sldId id="620"/>
            <p14:sldId id="622"/>
            <p14:sldId id="427"/>
            <p14:sldId id="6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06" autoAdjust="0"/>
  </p:normalViewPr>
  <p:slideViewPr>
    <p:cSldViewPr>
      <p:cViewPr varScale="1">
        <p:scale>
          <a:sx n="103" d="100"/>
          <a:sy n="103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21D6A-C3F7-44F2-A76D-8303427E04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044EE24-F036-4948-93EB-90A20FD80EA8}">
      <dgm:prSet/>
      <dgm:spPr/>
      <dgm:t>
        <a:bodyPr/>
        <a:lstStyle/>
        <a:p>
          <a:pPr rtl="0"/>
          <a:r>
            <a:rPr lang="ru-RU" smtClean="0"/>
            <a:t>пассивный и активный словарь по объему почти полностью совпадают</a:t>
          </a:r>
          <a:endParaRPr lang="ru-RU"/>
        </a:p>
      </dgm:t>
    </dgm:pt>
    <dgm:pt modelId="{E265500F-D171-48D8-88D3-EF15EE78116D}" type="parTrans" cxnId="{1C016478-1D2F-4B60-A086-274D4D4BA0E4}">
      <dgm:prSet/>
      <dgm:spPr/>
      <dgm:t>
        <a:bodyPr/>
        <a:lstStyle/>
        <a:p>
          <a:endParaRPr lang="ru-RU"/>
        </a:p>
      </dgm:t>
    </dgm:pt>
    <dgm:pt modelId="{3ECC7695-FD7C-4AD0-AAC7-6BDAB50185EC}" type="sibTrans" cxnId="{1C016478-1D2F-4B60-A086-274D4D4BA0E4}">
      <dgm:prSet/>
      <dgm:spPr/>
      <dgm:t>
        <a:bodyPr/>
        <a:lstStyle/>
        <a:p>
          <a:endParaRPr lang="ru-RU"/>
        </a:p>
      </dgm:t>
    </dgm:pt>
    <dgm:pt modelId="{83C56949-B067-4675-B777-3AFC3CC366D5}">
      <dgm:prSet/>
      <dgm:spPr/>
      <dgm:t>
        <a:bodyPr/>
        <a:lstStyle/>
        <a:p>
          <a:pPr rtl="0"/>
          <a:r>
            <a:rPr lang="ru-RU" smtClean="0"/>
            <a:t>нередко отсутствуют слова с отвлеченным значением, которые не так часто встречаются в разговорно-обиходной речи, но вместе с тем обычно известны слышащему ребенку (</a:t>
          </a:r>
          <a:r>
            <a:rPr lang="ru-RU" i="1" smtClean="0"/>
            <a:t>скука, чудеса, победа; мечтать, сообразить, побороть, свободный, серьезный и </a:t>
          </a:r>
          <a:r>
            <a:rPr lang="ru-RU" smtClean="0"/>
            <a:t>т.д.) </a:t>
          </a:r>
          <a:endParaRPr lang="ru-RU"/>
        </a:p>
      </dgm:t>
    </dgm:pt>
    <dgm:pt modelId="{BFA0153E-E49D-41FB-ACF7-E0B1A5B21321}" type="parTrans" cxnId="{46855797-4669-4B48-B062-0C6B62F840F3}">
      <dgm:prSet/>
      <dgm:spPr/>
      <dgm:t>
        <a:bodyPr/>
        <a:lstStyle/>
        <a:p>
          <a:endParaRPr lang="ru-RU"/>
        </a:p>
      </dgm:t>
    </dgm:pt>
    <dgm:pt modelId="{067DF89E-5AE2-4658-8C7F-54167E2CD54F}" type="sibTrans" cxnId="{46855797-4669-4B48-B062-0C6B62F840F3}">
      <dgm:prSet/>
      <dgm:spPr/>
      <dgm:t>
        <a:bodyPr/>
        <a:lstStyle/>
        <a:p>
          <a:endParaRPr lang="ru-RU"/>
        </a:p>
      </dgm:t>
    </dgm:pt>
    <dgm:pt modelId="{519ED54E-4768-4DAC-AD1F-BA608599FFEF}">
      <dgm:prSet/>
      <dgm:spPr/>
      <dgm:t>
        <a:bodyPr/>
        <a:lstStyle/>
        <a:p>
          <a:pPr rtl="0"/>
          <a:r>
            <a:rPr lang="ru-RU" smtClean="0"/>
            <a:t>в дефиците  - слова, имеющие вполне конкретное значение и обозначающие части целого: </a:t>
          </a:r>
          <a:r>
            <a:rPr lang="ru-RU" i="1" smtClean="0"/>
            <a:t>ручка, крышка, носик, дно (у </a:t>
          </a:r>
          <a:r>
            <a:rPr lang="ru-RU" smtClean="0"/>
            <a:t>чайника); </a:t>
          </a:r>
          <a:r>
            <a:rPr lang="ru-RU" i="1" smtClean="0"/>
            <a:t>носок, пятка, подошва, шнурки </a:t>
          </a:r>
          <a:r>
            <a:rPr lang="ru-RU" smtClean="0"/>
            <a:t>(в ботинке); </a:t>
          </a:r>
          <a:r>
            <a:rPr lang="ru-RU" i="1" smtClean="0"/>
            <a:t>отделение, карман, застежка, лямки </a:t>
          </a:r>
          <a:r>
            <a:rPr lang="ru-RU" smtClean="0"/>
            <a:t>(в школьном рюкзаке). </a:t>
          </a:r>
          <a:endParaRPr lang="ru-RU"/>
        </a:p>
      </dgm:t>
    </dgm:pt>
    <dgm:pt modelId="{0A596930-AEA4-45F2-8597-4D3B75D7D345}" type="parTrans" cxnId="{9D614755-7501-40B8-812D-07CC4BC25476}">
      <dgm:prSet/>
      <dgm:spPr/>
      <dgm:t>
        <a:bodyPr/>
        <a:lstStyle/>
        <a:p>
          <a:endParaRPr lang="ru-RU"/>
        </a:p>
      </dgm:t>
    </dgm:pt>
    <dgm:pt modelId="{90F73F1F-D61F-4427-A249-4D3FE977F65E}" type="sibTrans" cxnId="{9D614755-7501-40B8-812D-07CC4BC25476}">
      <dgm:prSet/>
      <dgm:spPr/>
      <dgm:t>
        <a:bodyPr/>
        <a:lstStyle/>
        <a:p>
          <a:endParaRPr lang="ru-RU"/>
        </a:p>
      </dgm:t>
    </dgm:pt>
    <dgm:pt modelId="{B9FD0058-A18D-4F88-AC59-F854D98158D0}">
      <dgm:prSet/>
      <dgm:spPr/>
      <dgm:t>
        <a:bodyPr/>
        <a:lstStyle/>
        <a:p>
          <a:pPr rtl="0"/>
          <a:r>
            <a:rPr lang="ru-RU" smtClean="0"/>
            <a:t>ребенок не всегда знает слова, обозначающие в чем-то сходные объекты («дом» - это и изба, и шалаш, и палатка, и даже собачья конура. </a:t>
          </a:r>
          <a:endParaRPr lang="ru-RU"/>
        </a:p>
      </dgm:t>
    </dgm:pt>
    <dgm:pt modelId="{D57E254D-2760-46B8-BAD5-DB461F20A151}" type="parTrans" cxnId="{001A0DDA-A7BD-4332-8EE3-451C2FE3DC19}">
      <dgm:prSet/>
      <dgm:spPr/>
      <dgm:t>
        <a:bodyPr/>
        <a:lstStyle/>
        <a:p>
          <a:endParaRPr lang="ru-RU"/>
        </a:p>
      </dgm:t>
    </dgm:pt>
    <dgm:pt modelId="{9F45FBE8-05F9-4905-A0EA-F96BEC22C30E}" type="sibTrans" cxnId="{001A0DDA-A7BD-4332-8EE3-451C2FE3DC19}">
      <dgm:prSet/>
      <dgm:spPr/>
      <dgm:t>
        <a:bodyPr/>
        <a:lstStyle/>
        <a:p>
          <a:endParaRPr lang="ru-RU"/>
        </a:p>
      </dgm:t>
    </dgm:pt>
    <dgm:pt modelId="{D8C9C619-A440-40C0-8098-B89E75D08ACD}">
      <dgm:prSet/>
      <dgm:spPr/>
      <dgm:t>
        <a:bodyPr/>
        <a:lstStyle/>
        <a:p>
          <a:pPr rtl="0"/>
          <a:r>
            <a:rPr lang="ru-RU" smtClean="0"/>
            <a:t>могут оказаться незнакомыми слова, которые являются синонимами к хорошо знакомому слову (понятно «дом», но непонятны  </a:t>
          </a:r>
          <a:r>
            <a:rPr lang="ru-RU" i="1" smtClean="0"/>
            <a:t>жилище, здание)</a:t>
          </a:r>
          <a:endParaRPr lang="ru-RU"/>
        </a:p>
      </dgm:t>
    </dgm:pt>
    <dgm:pt modelId="{5292162A-7952-4EC0-AE0B-A1BA848A9755}" type="parTrans" cxnId="{2FF42F5E-71F8-4714-97AB-D327547F517C}">
      <dgm:prSet/>
      <dgm:spPr/>
      <dgm:t>
        <a:bodyPr/>
        <a:lstStyle/>
        <a:p>
          <a:endParaRPr lang="ru-RU"/>
        </a:p>
      </dgm:t>
    </dgm:pt>
    <dgm:pt modelId="{9551AC63-E3D1-4393-8739-FD6065FD4445}" type="sibTrans" cxnId="{2FF42F5E-71F8-4714-97AB-D327547F517C}">
      <dgm:prSet/>
      <dgm:spPr/>
      <dgm:t>
        <a:bodyPr/>
        <a:lstStyle/>
        <a:p>
          <a:endParaRPr lang="ru-RU"/>
        </a:p>
      </dgm:t>
    </dgm:pt>
    <dgm:pt modelId="{373AA18D-0F87-46EE-BB4C-AC23F24F4179}" type="pres">
      <dgm:prSet presAssocID="{BBB21D6A-C3F7-44F2-A76D-8303427E04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A9586C-6CCC-47E9-9FE8-16E67C2955F3}" type="pres">
      <dgm:prSet presAssocID="{7044EE24-F036-4948-93EB-90A20FD80EA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F7864-59D3-4656-807E-EF15EFE6CE58}" type="pres">
      <dgm:prSet presAssocID="{3ECC7695-FD7C-4AD0-AAC7-6BDAB50185EC}" presName="spacer" presStyleCnt="0"/>
      <dgm:spPr/>
    </dgm:pt>
    <dgm:pt modelId="{DE5DE831-0C48-4EA5-8697-6CD3ADABF363}" type="pres">
      <dgm:prSet presAssocID="{83C56949-B067-4675-B777-3AFC3CC366D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1DF3C-E7CC-4183-B0FE-364145CA3583}" type="pres">
      <dgm:prSet presAssocID="{067DF89E-5AE2-4658-8C7F-54167E2CD54F}" presName="spacer" presStyleCnt="0"/>
      <dgm:spPr/>
    </dgm:pt>
    <dgm:pt modelId="{494D73F0-8C15-4A87-B911-07E3A0B7A1DF}" type="pres">
      <dgm:prSet presAssocID="{519ED54E-4768-4DAC-AD1F-BA608599FFE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84FE1-48F2-42AC-9CB6-D7C300008D87}" type="pres">
      <dgm:prSet presAssocID="{90F73F1F-D61F-4427-A249-4D3FE977F65E}" presName="spacer" presStyleCnt="0"/>
      <dgm:spPr/>
    </dgm:pt>
    <dgm:pt modelId="{68E56286-07A9-484D-A267-48F860322104}" type="pres">
      <dgm:prSet presAssocID="{B9FD0058-A18D-4F88-AC59-F854D98158D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72BE8-8F7E-4DAC-AC69-AE55B623ECDA}" type="pres">
      <dgm:prSet presAssocID="{9F45FBE8-05F9-4905-A0EA-F96BEC22C30E}" presName="spacer" presStyleCnt="0"/>
      <dgm:spPr/>
    </dgm:pt>
    <dgm:pt modelId="{6B115342-1B78-4840-A928-8BDC25A3CC15}" type="pres">
      <dgm:prSet presAssocID="{D8C9C619-A440-40C0-8098-B89E75D08AC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016478-1D2F-4B60-A086-274D4D4BA0E4}" srcId="{BBB21D6A-C3F7-44F2-A76D-8303427E0418}" destId="{7044EE24-F036-4948-93EB-90A20FD80EA8}" srcOrd="0" destOrd="0" parTransId="{E265500F-D171-48D8-88D3-EF15EE78116D}" sibTransId="{3ECC7695-FD7C-4AD0-AAC7-6BDAB50185EC}"/>
    <dgm:cxn modelId="{46855797-4669-4B48-B062-0C6B62F840F3}" srcId="{BBB21D6A-C3F7-44F2-A76D-8303427E0418}" destId="{83C56949-B067-4675-B777-3AFC3CC366D5}" srcOrd="1" destOrd="0" parTransId="{BFA0153E-E49D-41FB-ACF7-E0B1A5B21321}" sibTransId="{067DF89E-5AE2-4658-8C7F-54167E2CD54F}"/>
    <dgm:cxn modelId="{03382405-520B-4D00-8AF4-A1B66E005566}" type="presOf" srcId="{D8C9C619-A440-40C0-8098-B89E75D08ACD}" destId="{6B115342-1B78-4840-A928-8BDC25A3CC15}" srcOrd="0" destOrd="0" presId="urn:microsoft.com/office/officeart/2005/8/layout/vList2"/>
    <dgm:cxn modelId="{5722CB3E-8948-450A-9591-2D62263B2D4E}" type="presOf" srcId="{B9FD0058-A18D-4F88-AC59-F854D98158D0}" destId="{68E56286-07A9-484D-A267-48F860322104}" srcOrd="0" destOrd="0" presId="urn:microsoft.com/office/officeart/2005/8/layout/vList2"/>
    <dgm:cxn modelId="{86F02B4C-353E-4730-A7CD-B20875A3DAE1}" type="presOf" srcId="{BBB21D6A-C3F7-44F2-A76D-8303427E0418}" destId="{373AA18D-0F87-46EE-BB4C-AC23F24F4179}" srcOrd="0" destOrd="0" presId="urn:microsoft.com/office/officeart/2005/8/layout/vList2"/>
    <dgm:cxn modelId="{D5021324-012A-437A-9333-5713A773F489}" type="presOf" srcId="{7044EE24-F036-4948-93EB-90A20FD80EA8}" destId="{17A9586C-6CCC-47E9-9FE8-16E67C2955F3}" srcOrd="0" destOrd="0" presId="urn:microsoft.com/office/officeart/2005/8/layout/vList2"/>
    <dgm:cxn modelId="{9D614755-7501-40B8-812D-07CC4BC25476}" srcId="{BBB21D6A-C3F7-44F2-A76D-8303427E0418}" destId="{519ED54E-4768-4DAC-AD1F-BA608599FFEF}" srcOrd="2" destOrd="0" parTransId="{0A596930-AEA4-45F2-8597-4D3B75D7D345}" sibTransId="{90F73F1F-D61F-4427-A249-4D3FE977F65E}"/>
    <dgm:cxn modelId="{6AB6C5F8-CE66-4572-A980-C13AE585BD7C}" type="presOf" srcId="{519ED54E-4768-4DAC-AD1F-BA608599FFEF}" destId="{494D73F0-8C15-4A87-B911-07E3A0B7A1DF}" srcOrd="0" destOrd="0" presId="urn:microsoft.com/office/officeart/2005/8/layout/vList2"/>
    <dgm:cxn modelId="{4BACD3E8-7100-443C-A4AE-022CDFB19951}" type="presOf" srcId="{83C56949-B067-4675-B777-3AFC3CC366D5}" destId="{DE5DE831-0C48-4EA5-8697-6CD3ADABF363}" srcOrd="0" destOrd="0" presId="urn:microsoft.com/office/officeart/2005/8/layout/vList2"/>
    <dgm:cxn modelId="{001A0DDA-A7BD-4332-8EE3-451C2FE3DC19}" srcId="{BBB21D6A-C3F7-44F2-A76D-8303427E0418}" destId="{B9FD0058-A18D-4F88-AC59-F854D98158D0}" srcOrd="3" destOrd="0" parTransId="{D57E254D-2760-46B8-BAD5-DB461F20A151}" sibTransId="{9F45FBE8-05F9-4905-A0EA-F96BEC22C30E}"/>
    <dgm:cxn modelId="{2FF42F5E-71F8-4714-97AB-D327547F517C}" srcId="{BBB21D6A-C3F7-44F2-A76D-8303427E0418}" destId="{D8C9C619-A440-40C0-8098-B89E75D08ACD}" srcOrd="4" destOrd="0" parTransId="{5292162A-7952-4EC0-AE0B-A1BA848A9755}" sibTransId="{9551AC63-E3D1-4393-8739-FD6065FD4445}"/>
    <dgm:cxn modelId="{D4D74373-5BA0-4907-8308-11D25ACC2240}" type="presParOf" srcId="{373AA18D-0F87-46EE-BB4C-AC23F24F4179}" destId="{17A9586C-6CCC-47E9-9FE8-16E67C2955F3}" srcOrd="0" destOrd="0" presId="urn:microsoft.com/office/officeart/2005/8/layout/vList2"/>
    <dgm:cxn modelId="{FB999113-6CEE-4221-B06D-C7FCB9354D60}" type="presParOf" srcId="{373AA18D-0F87-46EE-BB4C-AC23F24F4179}" destId="{1C6F7864-59D3-4656-807E-EF15EFE6CE58}" srcOrd="1" destOrd="0" presId="urn:microsoft.com/office/officeart/2005/8/layout/vList2"/>
    <dgm:cxn modelId="{039060F0-64DD-4AC4-9E0E-E1E1D2838C36}" type="presParOf" srcId="{373AA18D-0F87-46EE-BB4C-AC23F24F4179}" destId="{DE5DE831-0C48-4EA5-8697-6CD3ADABF363}" srcOrd="2" destOrd="0" presId="urn:microsoft.com/office/officeart/2005/8/layout/vList2"/>
    <dgm:cxn modelId="{B94FD9F0-DFD8-4228-81D8-4ED43205A6AB}" type="presParOf" srcId="{373AA18D-0F87-46EE-BB4C-AC23F24F4179}" destId="{0A61DF3C-E7CC-4183-B0FE-364145CA3583}" srcOrd="3" destOrd="0" presId="urn:microsoft.com/office/officeart/2005/8/layout/vList2"/>
    <dgm:cxn modelId="{6D262647-A3BB-4943-95DF-8C1345D88A23}" type="presParOf" srcId="{373AA18D-0F87-46EE-BB4C-AC23F24F4179}" destId="{494D73F0-8C15-4A87-B911-07E3A0B7A1DF}" srcOrd="4" destOrd="0" presId="urn:microsoft.com/office/officeart/2005/8/layout/vList2"/>
    <dgm:cxn modelId="{A7A84C82-B33C-44C0-B00A-4F4392EDCF20}" type="presParOf" srcId="{373AA18D-0F87-46EE-BB4C-AC23F24F4179}" destId="{D5384FE1-48F2-42AC-9CB6-D7C300008D87}" srcOrd="5" destOrd="0" presId="urn:microsoft.com/office/officeart/2005/8/layout/vList2"/>
    <dgm:cxn modelId="{D769282E-F794-438B-B6B5-ECB563D5629B}" type="presParOf" srcId="{373AA18D-0F87-46EE-BB4C-AC23F24F4179}" destId="{68E56286-07A9-484D-A267-48F860322104}" srcOrd="6" destOrd="0" presId="urn:microsoft.com/office/officeart/2005/8/layout/vList2"/>
    <dgm:cxn modelId="{D31F4262-C936-4BB0-B839-9A25AE20C223}" type="presParOf" srcId="{373AA18D-0F87-46EE-BB4C-AC23F24F4179}" destId="{E3F72BE8-8F7E-4DAC-AC69-AE55B623ECDA}" srcOrd="7" destOrd="0" presId="urn:microsoft.com/office/officeart/2005/8/layout/vList2"/>
    <dgm:cxn modelId="{ED580625-D5A3-4ED2-8FFD-B214011E0E96}" type="presParOf" srcId="{373AA18D-0F87-46EE-BB4C-AC23F24F4179}" destId="{6B115342-1B78-4840-A928-8BDC25A3CC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2FABC-E667-4623-93C9-8E37850F0903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ACEAB-E440-4E10-AC7B-D1F1DA2A5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64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МБДОУ д/с «Одуванчик»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i="1" dirty="0" smtClean="0"/>
              <a:t>Областная экспериментальная площадка «Разработка и апробирование модели взаимодействия дошкольного и начального общего образования для эффективной адаптации к школьному обучению выпускников групп компенсирующей направленности»</a:t>
            </a:r>
          </a:p>
          <a:p>
            <a:pPr marL="0" indent="0" algn="ctr">
              <a:buNone/>
            </a:pPr>
            <a:r>
              <a:rPr lang="ru-RU" sz="1600" dirty="0" smtClean="0"/>
              <a:t>Круглый стол:</a:t>
            </a:r>
          </a:p>
          <a:p>
            <a:pPr marL="0" indent="0" algn="ctr">
              <a:buNone/>
            </a:pPr>
            <a:r>
              <a:rPr lang="ru-RU" sz="1600" dirty="0" smtClean="0"/>
              <a:t> </a:t>
            </a:r>
            <a:r>
              <a:rPr lang="ru-RU" sz="1600" i="1" dirty="0" smtClean="0"/>
              <a:t>«Особенности педагогической деятельности с детьми, имеющими нарушение речи, слуха и зрения»</a:t>
            </a:r>
            <a:r>
              <a:rPr lang="ru-RU" sz="2400" i="1" dirty="0" smtClean="0"/>
              <a:t>   </a:t>
            </a:r>
            <a:endParaRPr lang="en-US" sz="2400" i="1" dirty="0"/>
          </a:p>
          <a:p>
            <a:pPr marL="0" indent="0" algn="ctr">
              <a:buNone/>
            </a:pPr>
            <a:r>
              <a:rPr lang="ru-RU" sz="2400" i="1" dirty="0" smtClean="0"/>
              <a:t>Тема доклада: </a:t>
            </a:r>
          </a:p>
          <a:p>
            <a:pPr marL="0" indent="0" algn="ctr">
              <a:buNone/>
            </a:pPr>
            <a:r>
              <a:rPr lang="ru-RU" sz="2400" b="1" i="1" dirty="0" smtClean="0"/>
              <a:t>«Особенности воспитания и обучения детей с нарушениями слуха»  </a:t>
            </a:r>
          </a:p>
          <a:p>
            <a:pPr marL="0" indent="0" algn="r">
              <a:buNone/>
            </a:pPr>
            <a:r>
              <a:rPr lang="ru-RU" sz="1400" b="1" i="1" dirty="0" smtClean="0"/>
              <a:t>Материал подготовлен</a:t>
            </a:r>
          </a:p>
          <a:p>
            <a:pPr marL="0" indent="0" algn="r">
              <a:buNone/>
            </a:pPr>
            <a:r>
              <a:rPr lang="ru-RU" sz="1400" b="1" i="1" dirty="0" smtClean="0"/>
              <a:t>учителем-дефектологом:</a:t>
            </a:r>
          </a:p>
          <a:p>
            <a:pPr marL="0" indent="0" algn="r">
              <a:buNone/>
            </a:pPr>
            <a:r>
              <a:rPr lang="ru-RU" sz="1400" b="1" i="1" dirty="0" smtClean="0"/>
              <a:t> Ивакиной </a:t>
            </a:r>
          </a:p>
          <a:p>
            <a:pPr marL="0" indent="0" algn="r">
              <a:buNone/>
            </a:pPr>
            <a:r>
              <a:rPr lang="ru-RU" sz="1400" b="1" i="1" dirty="0" smtClean="0"/>
              <a:t>Екатериной Вячеславовной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/>
              <a:t>г. Волгодонск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/>
              <a:t>Октябрь, 2014г.</a:t>
            </a:r>
            <a:r>
              <a:rPr lang="ru-RU" sz="1800" b="1" i="1" dirty="0" smtClean="0"/>
              <a:t>                             </a:t>
            </a:r>
            <a:r>
              <a:rPr lang="ru-RU" sz="2400" b="1" i="1" dirty="0" smtClean="0"/>
              <a:t>                                                                                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988402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807325" cy="819944"/>
          </a:xfrm>
        </p:spPr>
        <p:txBody>
          <a:bodyPr/>
          <a:lstStyle/>
          <a:p>
            <a:pPr algn="ctr" eaLnBrk="1" hangingPunct="1"/>
            <a:r>
              <a:rPr lang="ru-RU" sz="3400" b="1" dirty="0" smtClean="0"/>
              <a:t>Аграмматизмы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dirty="0" smtClean="0"/>
              <a:t>–</a:t>
            </a:r>
            <a:r>
              <a:rPr lang="ru-RU" sz="2100" dirty="0" smtClean="0"/>
              <a:t> как следствие недостаточного усвоения грамматического строя языка, что обусловлено </a:t>
            </a:r>
            <a:r>
              <a:rPr lang="ru-RU" sz="2100" dirty="0" smtClean="0">
                <a:solidFill>
                  <a:schemeClr val="hlink"/>
                </a:solidFill>
              </a:rPr>
              <a:t>суженным речевым опытом</a:t>
            </a:r>
            <a:r>
              <a:rPr lang="ru-RU" sz="2100" dirty="0" smtClean="0"/>
              <a:t>, </a:t>
            </a:r>
            <a:r>
              <a:rPr lang="ru-RU" sz="2100" dirty="0" smtClean="0">
                <a:solidFill>
                  <a:schemeClr val="hlink"/>
                </a:solidFill>
              </a:rPr>
              <a:t>ограничением словарного запаса</a:t>
            </a:r>
            <a:r>
              <a:rPr lang="ru-RU" sz="2100" dirty="0" smtClean="0"/>
              <a:t> и, конечно, </a:t>
            </a:r>
            <a:r>
              <a:rPr lang="ru-RU" sz="2100" dirty="0" smtClean="0">
                <a:solidFill>
                  <a:schemeClr val="hlink"/>
                </a:solidFill>
              </a:rPr>
              <a:t>неполным </a:t>
            </a:r>
            <a:r>
              <a:rPr lang="ru-RU" sz="2100" dirty="0" err="1" smtClean="0">
                <a:solidFill>
                  <a:schemeClr val="hlink"/>
                </a:solidFill>
              </a:rPr>
              <a:t>слышанием</a:t>
            </a:r>
            <a:r>
              <a:rPr lang="ru-RU" sz="2100" dirty="0" smtClean="0"/>
              <a:t> (для слабослышащих детей) </a:t>
            </a:r>
            <a:r>
              <a:rPr lang="ru-RU" sz="2100" dirty="0" smtClean="0">
                <a:solidFill>
                  <a:schemeClr val="hlink"/>
                </a:solidFill>
              </a:rPr>
              <a:t>начальной и конечной частей слов</a:t>
            </a:r>
            <a:r>
              <a:rPr lang="ru-RU" sz="2100" dirty="0" smtClean="0"/>
              <a:t>, в которых больше всего выражены грамматические характеристики слов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- могут быть единичными, редко встречающимися, или же обнаруживаются достаточно часто и носят характер определенной закономерности</a:t>
            </a:r>
          </a:p>
          <a:p>
            <a:pPr eaLnBrk="1" hangingPunct="1">
              <a:lnSpc>
                <a:spcPct val="90000"/>
              </a:lnSpc>
            </a:pPr>
            <a:endParaRPr lang="ru-RU" sz="2100" dirty="0" smtClean="0"/>
          </a:p>
          <a:p>
            <a:pPr eaLnBrk="1" hangingPunct="1">
              <a:lnSpc>
                <a:spcPct val="90000"/>
              </a:lnSpc>
            </a:pPr>
            <a:endParaRPr lang="ru-RU" sz="2100" dirty="0" smtClean="0"/>
          </a:p>
        </p:txBody>
      </p:sp>
    </p:spTree>
    <p:extLst>
      <p:ext uri="{BB962C8B-B14F-4D97-AF65-F5344CB8AC3E}">
        <p14:creationId xmlns:p14="http://schemas.microsoft.com/office/powerpoint/2010/main" val="61433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585075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700" b="1" dirty="0" smtClean="0"/>
              <a:t>Особенности грамматического оформления</a:t>
            </a:r>
            <a:br>
              <a:rPr lang="ru-RU" sz="2700" b="1" dirty="0" smtClean="0"/>
            </a:br>
            <a:r>
              <a:rPr lang="ru-RU" sz="2700" b="1" dirty="0" smtClean="0"/>
              <a:t>Нарушения синтаксических связей согласования и управления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глагольное управление – используется  неправильная  </a:t>
            </a:r>
            <a:r>
              <a:rPr lang="ru-RU" sz="1600" dirty="0" smtClean="0"/>
              <a:t>падежная форма существительного («ответил мальчика», «кормит траву» «подбросил мячом»)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предложное управление</a:t>
            </a:r>
            <a:r>
              <a:rPr lang="ru-RU" sz="1600" dirty="0" smtClean="0"/>
              <a:t> : «сидит около кусты»; «лежат на траву под дерева»; «бабочка с точке на крылышке».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ошибки, связанные с </a:t>
            </a:r>
            <a:r>
              <a:rPr lang="ru-RU" sz="1600" b="1" dirty="0" smtClean="0"/>
              <a:t>произвольным изменением типа склонения</a:t>
            </a:r>
            <a:r>
              <a:rPr lang="ru-RU" sz="1600" dirty="0" smtClean="0"/>
              <a:t> («запряженные </a:t>
            </a:r>
            <a:r>
              <a:rPr lang="ru-RU" sz="1600" dirty="0" err="1" smtClean="0"/>
              <a:t>лошадем</a:t>
            </a:r>
            <a:r>
              <a:rPr lang="ru-RU" sz="1600" dirty="0" smtClean="0"/>
              <a:t>»), с неправильным определением признака одушевленности / неодушевленности («увидел красивых деревьев», «взял червячки») или рода («стоит на левой колене»).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нарушения согласования</a:t>
            </a:r>
            <a:r>
              <a:rPr lang="ru-RU" sz="1600" dirty="0" smtClean="0"/>
              <a:t>: «пришел цапля», «глаза желтый, а хвост и крылья коричневый».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К достаточно распространенным явлениям относится</a:t>
            </a:r>
            <a:r>
              <a:rPr lang="ru-RU" sz="1600" b="1" dirty="0" smtClean="0"/>
              <a:t> неправильное использование предлогов: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hlink"/>
                </a:solidFill>
              </a:rPr>
              <a:t>замена предлогов</a:t>
            </a:r>
            <a:r>
              <a:rPr lang="ru-RU" sz="1600" dirty="0" smtClean="0"/>
              <a:t>(«шел на мостику)»; «с</a:t>
            </a:r>
            <a:r>
              <a:rPr lang="ru-RU" sz="1600" i="1" dirty="0" smtClean="0"/>
              <a:t>нял </a:t>
            </a:r>
            <a:r>
              <a:rPr lang="ru-RU" sz="1600" dirty="0" smtClean="0"/>
              <a:t>от себя»);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hlink"/>
                </a:solidFill>
              </a:rPr>
              <a:t>пропуски предлогов</a:t>
            </a:r>
            <a:r>
              <a:rPr lang="ru-RU" sz="1600" dirty="0" smtClean="0"/>
              <a:t> («лезет дерева»; «дедушка остался детьми»);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hlink"/>
                </a:solidFill>
              </a:rPr>
              <a:t>включение лишних предлогов</a:t>
            </a:r>
            <a:r>
              <a:rPr lang="ru-RU" sz="1600" dirty="0" smtClean="0"/>
              <a:t> («кормит с морковкой»; «из школы в домой»).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hlink"/>
                </a:solidFill>
              </a:rPr>
              <a:t>неправильные употребления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hlink"/>
                </a:solidFill>
              </a:rPr>
              <a:t>частей речи или их форм : </a:t>
            </a:r>
            <a:r>
              <a:rPr lang="ru-RU" sz="1600" dirty="0" smtClean="0"/>
              <a:t>замена существительного глаголом («Мы разучивали песни, стихи, танцевать»), путаница  в разряде местоимений </a:t>
            </a:r>
            <a:r>
              <a:rPr lang="ru-RU" sz="1600" i="1" dirty="0" smtClean="0"/>
              <a:t>(«Я </a:t>
            </a:r>
            <a:r>
              <a:rPr lang="ru-RU" sz="1600" dirty="0" smtClean="0"/>
              <a:t>не буду смотреть телевизор, потому что у себя болит голова»), выбор не ту </a:t>
            </a:r>
            <a:r>
              <a:rPr lang="ru-RU" sz="1600" dirty="0" err="1" smtClean="0"/>
              <a:t>видо</a:t>
            </a:r>
            <a:r>
              <a:rPr lang="ru-RU" sz="1600" dirty="0" smtClean="0"/>
              <a:t>-временную форму глагола, которая требуется по контексту («Мальчик сердится и ушел»), ошибки в выборе личной формы глагола («Он спрашивает: «Ты что плачет?») и др.</a:t>
            </a:r>
          </a:p>
          <a:p>
            <a:pPr eaLnBrk="1" hangingPunct="1">
              <a:lnSpc>
                <a:spcPct val="80000"/>
              </a:lnSpc>
            </a:pPr>
            <a:endParaRPr lang="ru-RU" sz="1300" dirty="0" smtClean="0"/>
          </a:p>
        </p:txBody>
      </p:sp>
    </p:spTree>
    <p:extLst>
      <p:ext uri="{BB962C8B-B14F-4D97-AF65-F5344CB8AC3E}">
        <p14:creationId xmlns:p14="http://schemas.microsoft.com/office/powerpoint/2010/main" val="1509262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Особенности синтакиса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использование в речи </a:t>
            </a:r>
            <a:r>
              <a:rPr lang="ru-RU" sz="2400" dirty="0" smtClean="0">
                <a:solidFill>
                  <a:schemeClr val="hlink"/>
                </a:solidFill>
              </a:rPr>
              <a:t>несколько ограниченного набора синтаксических конструкций</a:t>
            </a:r>
            <a:r>
              <a:rPr lang="ru-RU" sz="2400" dirty="0" smtClean="0"/>
              <a:t> (подлежащее + сказуемое + дополнение или обстоятельство)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hlink"/>
                </a:solidFill>
              </a:rPr>
              <a:t>прямые отступления от языковой нормы в виде пропуска членов предложения</a:t>
            </a:r>
            <a:r>
              <a:rPr lang="ru-RU" sz="2400" dirty="0" smtClean="0"/>
              <a:t> («</a:t>
            </a:r>
            <a:r>
              <a:rPr lang="ru-RU" sz="2400" i="1" dirty="0" smtClean="0"/>
              <a:t>Дедушка посадил детей на сани. И отправились в школу»),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hlink"/>
                </a:solidFill>
              </a:rPr>
              <a:t>частей составного сказуемого</a:t>
            </a:r>
            <a:r>
              <a:rPr lang="ru-RU" sz="2400" dirty="0" smtClean="0"/>
              <a:t> </a:t>
            </a:r>
            <a:r>
              <a:rPr lang="ru-RU" sz="2400" i="1" dirty="0" smtClean="0"/>
              <a:t>(«Дедушка старался быстрее»),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hlink"/>
                </a:solidFill>
              </a:rPr>
              <a:t>усилительных и отрицательных частиц</a:t>
            </a:r>
            <a:r>
              <a:rPr lang="ru-RU" sz="2400" dirty="0" smtClean="0"/>
              <a:t> </a:t>
            </a:r>
            <a:r>
              <a:rPr lang="ru-RU" sz="2400" i="1" dirty="0" smtClean="0"/>
              <a:t>(«На небе было ни облачка»)</a:t>
            </a:r>
            <a:r>
              <a:rPr lang="ru-RU" sz="2400" dirty="0" smtClean="0"/>
              <a:t> и др.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B0F0"/>
                </a:solidFill>
              </a:rPr>
              <a:t>ошибки </a:t>
            </a:r>
            <a:r>
              <a:rPr lang="ru-RU" sz="2400" dirty="0" smtClean="0"/>
              <a:t>в построении вопросительных предложений (</a:t>
            </a:r>
            <a:r>
              <a:rPr lang="ru-RU" sz="2400" i="1" dirty="0" smtClean="0"/>
              <a:t>«Где птичка поет в лесу?»; «Кто читает газету взрослый?»).</a:t>
            </a:r>
          </a:p>
        </p:txBody>
      </p:sp>
    </p:spTree>
    <p:extLst>
      <p:ext uri="{BB962C8B-B14F-4D97-AF65-F5344CB8AC3E}">
        <p14:creationId xmlns:p14="http://schemas.microsoft.com/office/powerpoint/2010/main" val="152532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Понимание речи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Неадекватное понимание </a:t>
            </a:r>
            <a:r>
              <a:rPr lang="ru-RU" sz="1800" dirty="0" smtClean="0">
                <a:solidFill>
                  <a:schemeClr val="hlink"/>
                </a:solidFill>
              </a:rPr>
              <a:t>устной речи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При </a:t>
            </a:r>
            <a:r>
              <a:rPr lang="ru-RU" sz="1800" dirty="0" smtClean="0">
                <a:solidFill>
                  <a:schemeClr val="hlink"/>
                </a:solidFill>
              </a:rPr>
              <a:t>чтении текста</a:t>
            </a:r>
            <a:r>
              <a:rPr lang="ru-RU" sz="1800" dirty="0" smtClean="0"/>
              <a:t> трудности понимания многократно возрастают</a:t>
            </a:r>
            <a:endParaRPr lang="ru-RU" sz="1800" dirty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1800" dirty="0" smtClean="0"/>
              <a:t>НО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Ребенок  плохо понимает слова: </a:t>
            </a:r>
            <a:r>
              <a:rPr lang="ru-RU" sz="1800" dirty="0" smtClean="0">
                <a:solidFill>
                  <a:schemeClr val="hlink"/>
                </a:solidFill>
              </a:rPr>
              <a:t>одни </a:t>
            </a:r>
            <a:r>
              <a:rPr lang="ru-RU" sz="1800" dirty="0" smtClean="0"/>
              <a:t>— потому что столкнулся с ними впервые,</a:t>
            </a:r>
            <a:r>
              <a:rPr lang="ru-RU" sz="1800" dirty="0" smtClean="0">
                <a:solidFill>
                  <a:schemeClr val="hlink"/>
                </a:solidFill>
              </a:rPr>
              <a:t> другие </a:t>
            </a:r>
            <a:r>
              <a:rPr lang="ru-RU" sz="1800" dirty="0" smtClean="0"/>
              <a:t>— потому что знает их значение очень приблизительно, </a:t>
            </a:r>
            <a:r>
              <a:rPr lang="ru-RU" sz="1800" dirty="0" smtClean="0">
                <a:solidFill>
                  <a:schemeClr val="hlink"/>
                </a:solidFill>
              </a:rPr>
              <a:t>третьи</a:t>
            </a:r>
            <a:r>
              <a:rPr lang="ru-RU" sz="1800" dirty="0" smtClean="0"/>
              <a:t> — потому что путает с похожими по </a:t>
            </a:r>
            <a:r>
              <a:rPr lang="ru-RU" sz="1800" dirty="0" err="1" smtClean="0"/>
              <a:t>звуко</a:t>
            </a:r>
            <a:r>
              <a:rPr lang="ru-RU" sz="1800" dirty="0" smtClean="0"/>
              <a:t>-буквенному составу, </a:t>
            </a:r>
            <a:r>
              <a:rPr lang="ru-RU" sz="1800" dirty="0" smtClean="0">
                <a:solidFill>
                  <a:schemeClr val="hlink"/>
                </a:solidFill>
              </a:rPr>
              <a:t>четвертые </a:t>
            </a:r>
            <a:r>
              <a:rPr lang="ru-RU" sz="1800" dirty="0" smtClean="0"/>
              <a:t>— потому что не распознает их грамматическую форму.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Часты затруднения в понимании фразеологических оборотов (устойчивых словосочетаний со своим особым смыслом)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Определенную трудность  представляет </a:t>
            </a:r>
            <a:r>
              <a:rPr lang="ru-RU" sz="1800" dirty="0" smtClean="0">
                <a:solidFill>
                  <a:schemeClr val="hlink"/>
                </a:solidFill>
              </a:rPr>
              <a:t>восприятие целостного смысла «длинных» предложений</a:t>
            </a:r>
            <a:r>
              <a:rPr lang="ru-RU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7852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018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для работы с детьми с нарушениями слуха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32232" y="1500174"/>
            <a:ext cx="8503920" cy="4857784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В связи с тем, что темп работы детей с нарушениями слуха замедлен,  давайте больше времени для выполнения заданий, особенно письменных.</a:t>
            </a:r>
          </a:p>
          <a:p>
            <a:pPr lvl="0"/>
            <a:r>
              <a:rPr lang="ru-RU" sz="2000" dirty="0"/>
              <a:t>В любой ситуации обучения подавайте информацию таким образом, чтобы ребенок мог ее воспринимать обязательно с использованием своего  зрения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lvl="0"/>
            <a:r>
              <a:rPr lang="ru-RU" sz="2000" dirty="0" smtClean="0"/>
              <a:t> </a:t>
            </a:r>
            <a:r>
              <a:rPr lang="ru-RU" sz="2000" dirty="0"/>
              <a:t>В любой ситуации отдавайте приоритет самостоятельному выполнению заданий.</a:t>
            </a:r>
          </a:p>
          <a:p>
            <a:pPr lvl="0"/>
            <a:r>
              <a:rPr lang="ru-RU" sz="2000" dirty="0"/>
              <a:t>В любой ситуации включайте детей в диалог, обсуждение по поводу результатов и процесса их достижения</a:t>
            </a:r>
            <a:r>
              <a:rPr lang="ru-RU" sz="2000" dirty="0" smtClean="0"/>
              <a:t>.</a:t>
            </a:r>
            <a:endParaRPr lang="ru-RU" sz="2000" dirty="0"/>
          </a:p>
          <a:p>
            <a:pPr lvl="0"/>
            <a:r>
              <a:rPr lang="ru-RU" sz="2000" dirty="0"/>
              <a:t>При смене видов деятельности или задания убедитесь, что ребенок Вас понял(например, используйте прием «повтори, что ты будешь делать», «расскажи ребятам что надо сделать</a:t>
            </a:r>
            <a:r>
              <a:rPr lang="ru-RU" sz="2000" dirty="0" smtClean="0"/>
              <a:t>»).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5895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34400" cy="9018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для работы с детьми с нарушениями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2800" dirty="0" smtClean="0"/>
              <a:t>Не допускайте повышенного уровня шума в классе,  включайте  в учебный процесс «минуты молчания», которые являются своеобразным отдыхом для слуха и будут полезны всем учащимся класса.</a:t>
            </a:r>
          </a:p>
          <a:p>
            <a:pPr lvl="0"/>
            <a:r>
              <a:rPr lang="ru-RU" sz="2800" dirty="0" smtClean="0"/>
              <a:t>Повторяйте основные положения предлагаемого материала несколько раз, при этом просите ребенка с нарушенным слухом/всех учащихся повторять за учителем. </a:t>
            </a:r>
          </a:p>
          <a:p>
            <a:pPr lvl="0"/>
            <a:r>
              <a:rPr lang="ru-RU" sz="2800" dirty="0" smtClean="0"/>
              <a:t>Ставьте вопросы четко, кратко,  чтобы дети мог­ли осознать их, вдуматься в содержание. Не торопите их с ответом, дайте время на обдумывание. </a:t>
            </a:r>
          </a:p>
          <a:p>
            <a:pPr lvl="0"/>
            <a:r>
              <a:rPr lang="ru-RU" sz="2800" dirty="0" smtClean="0"/>
              <a:t>Во время беседы или  урока используйте  способы оперативной помощи ребенку с нарушением слуха: повторите фразу, напишите  ключевое или непонятое слово; напишите всю фразу.</a:t>
            </a:r>
          </a:p>
          <a:p>
            <a:pPr lvl="0"/>
            <a:r>
              <a:rPr lang="ru-RU" sz="2800" dirty="0" smtClean="0"/>
              <a:t>Используйте по максимуму площадь доски. Выносите часть учебного материала/новый словарь на школьную доску. Ребенку с нарушением слуха легче один раз увидеть, чем сто раз услышать. Используйте как можно шире иллюстративный материал.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5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для работы с детьми с нарушениями слуха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Ребенок с нарушением слуха обязательно должен иметь возможность поворачиваться к говорящему, это не нарушения дисциплины, а необходимость ( зрительная поддержка восприятия слуховой информации).</a:t>
            </a:r>
          </a:p>
          <a:p>
            <a:endParaRPr lang="ru-RU" sz="2200" dirty="0"/>
          </a:p>
          <a:p>
            <a:r>
              <a:rPr lang="ru-RU" sz="2200" dirty="0"/>
              <a:t>Если отвечают одноклассники или беседа в классе ведется в режиме диалога/</a:t>
            </a:r>
            <a:r>
              <a:rPr lang="ru-RU" sz="2200" dirty="0" err="1"/>
              <a:t>полилога</a:t>
            </a:r>
            <a:r>
              <a:rPr lang="ru-RU" sz="2200" dirty="0"/>
              <a:t>, обращайте внимание глухого/слабослышащего учащегося на говорящих (</a:t>
            </a:r>
            <a:r>
              <a:rPr lang="ru-RU" sz="2200" dirty="0" err="1"/>
              <a:t>усановка</a:t>
            </a:r>
            <a:r>
              <a:rPr lang="ru-RU" sz="2200" dirty="0"/>
              <a:t> постоянно поворачиваться к ним лицом) – это оптимальные условия восприятия речи ( слуховое и </a:t>
            </a:r>
            <a:r>
              <a:rPr lang="ru-RU" sz="2200" dirty="0" err="1"/>
              <a:t>слухо</a:t>
            </a:r>
            <a:r>
              <a:rPr lang="ru-RU" sz="2200" dirty="0"/>
              <a:t>-зрительное восприятие)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601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Литература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u-RU" sz="2100" i="1" dirty="0" err="1" smtClean="0"/>
              <a:t>Боскис</a:t>
            </a:r>
            <a:r>
              <a:rPr lang="ru-RU" sz="2100" i="1" dirty="0" smtClean="0"/>
              <a:t> Р. М. </a:t>
            </a:r>
            <a:r>
              <a:rPr lang="ru-RU" sz="2100" dirty="0" smtClean="0"/>
              <a:t>Учителю о детях с нарушениями слуха. — М., 1988.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u-RU" sz="2100" i="1" dirty="0" smtClean="0"/>
              <a:t>Розанова Т. В. </a:t>
            </a:r>
            <a:r>
              <a:rPr lang="ru-RU" sz="2100" dirty="0" smtClean="0"/>
              <a:t>Развитие памяти и мышления глухих детей. — М., 1978.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u-RU" sz="2100" dirty="0" smtClean="0"/>
              <a:t>Основы специальной психологии: </a:t>
            </a:r>
            <a:r>
              <a:rPr lang="ru-RU" sz="2100" dirty="0" err="1" smtClean="0"/>
              <a:t>Учеб.пособие</a:t>
            </a:r>
            <a:r>
              <a:rPr lang="ru-RU" sz="2100" dirty="0" smtClean="0"/>
              <a:t> / Под </a:t>
            </a:r>
            <a:r>
              <a:rPr lang="ru-RU" sz="2100" dirty="0" err="1" smtClean="0"/>
              <a:t>ред</a:t>
            </a:r>
            <a:r>
              <a:rPr lang="ru-RU" sz="2100" dirty="0" smtClean="0"/>
              <a:t>  Л.В. Кузнецовой. – М.: Академия, 2005.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u-RU" sz="2100" dirty="0" smtClean="0"/>
              <a:t>Специальная педагогика: </a:t>
            </a:r>
            <a:r>
              <a:rPr lang="ru-RU" sz="2100" dirty="0" err="1" smtClean="0"/>
              <a:t>Учеб.пособие</a:t>
            </a:r>
            <a:r>
              <a:rPr lang="ru-RU" sz="2100" dirty="0" smtClean="0"/>
              <a:t> / Под ред. Н.М. Назаровой. – М.: Академия, 2005. – 400 с.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ru-RU" sz="2100" dirty="0" smtClean="0"/>
              <a:t>http://www.dacktil.ru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AutoNum type="arabicPeriod"/>
            </a:pPr>
            <a:endParaRPr lang="ru-RU" sz="2100" dirty="0" smtClean="0"/>
          </a:p>
        </p:txBody>
      </p:sp>
    </p:spTree>
    <p:extLst>
      <p:ext uri="{BB962C8B-B14F-4D97-AF65-F5344CB8AC3E}">
        <p14:creationId xmlns:p14="http://schemas.microsoft.com/office/powerpoint/2010/main" val="350347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/>
              <a:t> </a:t>
            </a:r>
            <a:r>
              <a:rPr lang="ru-RU" sz="3600" dirty="0" smtClean="0"/>
              <a:t>           </a:t>
            </a:r>
            <a:r>
              <a:rPr lang="ru-RU" sz="3600" dirty="0"/>
              <a:t>Тел </a:t>
            </a:r>
            <a:r>
              <a:rPr lang="ru-RU" sz="3600" dirty="0" smtClean="0"/>
              <a:t>8(918)89-98-751</a:t>
            </a:r>
          </a:p>
          <a:p>
            <a:pPr marL="0" indent="0" algn="ctr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Ивакина Екатерина Вячеславовна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8256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Виды нарушений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hlink"/>
                </a:solidFill>
              </a:rPr>
              <a:t>временные </a:t>
            </a:r>
            <a:r>
              <a:rPr lang="ru-RU" sz="2800" dirty="0" smtClean="0"/>
              <a:t>- при отитах, простудах, образовании серных пробок, при аномальном строении наружного и среднего уха (отсутствие или недоразвитие ушных раковин, заращение слуховых проходов, дефекты барабанной перепонки, слуховых косточек и др.). Такого рода нарушения слуха называются </a:t>
            </a:r>
            <a:r>
              <a:rPr lang="ru-RU" sz="2800" b="1" dirty="0" err="1" smtClean="0">
                <a:solidFill>
                  <a:schemeClr val="hlink"/>
                </a:solidFill>
              </a:rPr>
              <a:t>кондуктивными</a:t>
            </a:r>
            <a:r>
              <a:rPr lang="ru-RU" sz="2800" b="1" dirty="0" smtClean="0">
                <a:solidFill>
                  <a:schemeClr val="hlink"/>
                </a:solidFill>
              </a:rPr>
              <a:t>.</a:t>
            </a:r>
            <a:r>
              <a:rPr lang="ru-RU" sz="2800" dirty="0" smtClean="0"/>
              <a:t> В результате консервативного и/или неоперативного лечения слух часто восстанавливается.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hlink"/>
                </a:solidFill>
              </a:rPr>
              <a:t>стойкие - </a:t>
            </a:r>
            <a:r>
              <a:rPr lang="ru-RU" sz="2800" dirty="0" smtClean="0"/>
              <a:t>нарушения, связанные е поражением внутреннего уха</a:t>
            </a:r>
            <a:r>
              <a:rPr lang="ru-RU" sz="2800" i="1" dirty="0" smtClean="0"/>
              <a:t>. — </a:t>
            </a:r>
            <a:r>
              <a:rPr lang="ru-RU" sz="2800" i="1" dirty="0" err="1" smtClean="0"/>
              <a:t>сенсоневральная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нейро-сенсорная</a:t>
            </a:r>
            <a:r>
              <a:rPr lang="ru-RU" sz="2800" i="1" dirty="0" smtClean="0"/>
              <a:t>) тугоухость </a:t>
            </a:r>
            <a:r>
              <a:rPr lang="ru-RU" sz="2800" dirty="0" smtClean="0"/>
              <a:t>и </a:t>
            </a:r>
            <a:r>
              <a:rPr lang="ru-RU" sz="2800" i="1" dirty="0" smtClean="0"/>
              <a:t>глухота. </a:t>
            </a:r>
            <a:r>
              <a:rPr lang="ru-RU" sz="2800" dirty="0" smtClean="0"/>
              <a:t>При этих нарушениях нормальный слух не восстанавливается.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35925" cy="457200"/>
          </a:xfrm>
        </p:spPr>
        <p:txBody>
          <a:bodyPr/>
          <a:lstStyle/>
          <a:p>
            <a:pPr algn="ctr" eaLnBrk="1" hangingPunct="1"/>
            <a:r>
              <a:rPr lang="ru-RU" sz="2400" smtClean="0"/>
              <a:t>Причины нарушений слуха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900" b="1" i="1" dirty="0" smtClean="0"/>
              <a:t>Инфекционные заболевания</a:t>
            </a:r>
            <a:r>
              <a:rPr lang="ru-RU" sz="1900" dirty="0" smtClean="0"/>
              <a:t> (менингит, энцефалит, корь, скарлатина, отит, грипп и его осложнения). Поражение</a:t>
            </a:r>
            <a:r>
              <a:rPr lang="ru-RU" sz="1900" b="1" dirty="0" smtClean="0"/>
              <a:t> внутреннего уха</a:t>
            </a:r>
            <a:r>
              <a:rPr lang="ru-RU" sz="1900" dirty="0" smtClean="0"/>
              <a:t> и </a:t>
            </a:r>
            <a:r>
              <a:rPr lang="ru-RU" sz="1900" b="1" dirty="0" smtClean="0"/>
              <a:t>стволовой части слухового нерва</a:t>
            </a:r>
            <a:r>
              <a:rPr lang="ru-RU" sz="1900" dirty="0" smtClean="0"/>
              <a:t>, в большинстве случаев вызывает </a:t>
            </a:r>
            <a:r>
              <a:rPr lang="ru-RU" sz="1900" b="1" dirty="0" smtClean="0"/>
              <a:t>глухоту</a:t>
            </a:r>
            <a:r>
              <a:rPr lang="ru-RU" sz="1900" dirty="0" smtClean="0"/>
              <a:t>, поражение </a:t>
            </a:r>
            <a:r>
              <a:rPr lang="ru-RU" sz="1900" b="1" dirty="0" smtClean="0"/>
              <a:t>среднего уха</a:t>
            </a:r>
            <a:r>
              <a:rPr lang="ru-RU" sz="1900" dirty="0" smtClean="0"/>
              <a:t> чаще ведет к </a:t>
            </a:r>
            <a:r>
              <a:rPr lang="ru-RU" sz="1900" b="1" dirty="0" smtClean="0"/>
              <a:t>частичной потере слуха;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Врожденная деформация слуховых косточек, атрофия или недоразвитие слухового нерва;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Химические отравления;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Применение </a:t>
            </a:r>
            <a:r>
              <a:rPr lang="ru-RU" sz="1900" dirty="0" err="1" smtClean="0"/>
              <a:t>ототоксичных</a:t>
            </a:r>
            <a:r>
              <a:rPr lang="ru-RU" sz="1900" dirty="0" smtClean="0"/>
              <a:t> антибиотиков;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Родовые травмы; 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Механические травмы — ушибы, удары, воздействия сверхсильных звуковых раздражителей (свистков, взрывов и т.п.);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Наследственные факторы. </a:t>
            </a:r>
          </a:p>
        </p:txBody>
      </p:sp>
    </p:spTree>
    <p:extLst>
      <p:ext uri="{BB962C8B-B14F-4D97-AF65-F5344CB8AC3E}">
        <p14:creationId xmlns:p14="http://schemas.microsoft.com/office/powerpoint/2010/main" val="38251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042275" cy="609600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sz="2400" b="1" dirty="0" smtClean="0"/>
              <a:t>Психолого-педагогическая классификация групп детей с нарушениями слуха </a:t>
            </a:r>
            <a:br>
              <a:rPr lang="ru-RU" sz="2400" b="1" dirty="0" smtClean="0"/>
            </a:br>
            <a:r>
              <a:rPr lang="ru-RU" sz="2400" b="1" dirty="0" smtClean="0"/>
              <a:t>(</a:t>
            </a:r>
            <a:r>
              <a:rPr lang="ru-RU" sz="2400" b="1" dirty="0" err="1" smtClean="0"/>
              <a:t>Р.М.Боскис</a:t>
            </a:r>
            <a:r>
              <a:rPr lang="ru-RU" sz="2400" b="1" dirty="0" smtClean="0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120063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Основой классификации являются следующие </a:t>
            </a:r>
            <a:r>
              <a:rPr lang="ru-RU" sz="2000" b="1" dirty="0" smtClean="0"/>
              <a:t>критерии</a:t>
            </a:r>
            <a:r>
              <a:rPr lang="ru-RU" sz="2000" dirty="0" smtClean="0"/>
              <a:t>: степень потери слуха, время потери слуха, уровень развития речи.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В соответствии с этими критериями выделяют следующие группы детей.</a:t>
            </a:r>
            <a:endParaRPr lang="ru-RU" sz="20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i="1" dirty="0" smtClean="0"/>
              <a:t>Глухие (</a:t>
            </a:r>
            <a:r>
              <a:rPr lang="ru-RU" sz="2000" i="1" dirty="0" err="1" smtClean="0"/>
              <a:t>неслышащие</a:t>
            </a:r>
            <a:r>
              <a:rPr lang="ru-RU" sz="2000" i="1" dirty="0" smtClean="0"/>
              <a:t>) - </a:t>
            </a:r>
            <a:r>
              <a:rPr lang="ru-RU" sz="2000" dirty="0" smtClean="0"/>
              <a:t>дети со степенью потери слуха, которая лишает их возможности естественного восприятия речи и самостоятельного овладения ею.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Среди них выделяют:</a:t>
            </a:r>
            <a:endParaRPr 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i="1" dirty="0" smtClean="0"/>
              <a:t>Ранооглохших -  </a:t>
            </a:r>
            <a:r>
              <a:rPr lang="ru-RU" sz="2000" dirty="0" smtClean="0"/>
              <a:t>родившиеся с нарушенным слухом либо потерявшие слух до начала речевого развития или на ранних его этапах. Обычно сохраняются остатки слуха, позволяющие воспринимать сильные резкие звуки.</a:t>
            </a:r>
            <a:endParaRPr 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i="1" dirty="0" smtClean="0"/>
              <a:t>Позднооглохшие  -  </a:t>
            </a:r>
            <a:r>
              <a:rPr lang="ru-RU" sz="2000" dirty="0" smtClean="0"/>
              <a:t>сохранившие в той или иной мере речь, потерявшие слух в том возрасте, когда она уже была сформирована</a:t>
            </a:r>
            <a:r>
              <a:rPr lang="ru-RU" sz="1800" dirty="0" smtClean="0"/>
              <a:t>.</a:t>
            </a:r>
            <a:endParaRPr lang="ru-RU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406162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/>
              <a:t>Психолого-педагогическая классификация групп детей с нарушениями слуха </a:t>
            </a:r>
            <a:br>
              <a:rPr lang="ru-RU" sz="2400" b="1" dirty="0"/>
            </a:br>
            <a:r>
              <a:rPr lang="ru-RU" sz="2400" b="1" dirty="0"/>
              <a:t>(</a:t>
            </a:r>
            <a:r>
              <a:rPr lang="ru-RU" sz="2400" b="1" dirty="0" err="1"/>
              <a:t>Р.М.Боскис</a:t>
            </a:r>
            <a:r>
              <a:rPr lang="ru-RU" sz="2400" b="1" dirty="0"/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2400" i="1" dirty="0"/>
              <a:t>Слабослышащие (тугоухие</a:t>
            </a:r>
            <a:r>
              <a:rPr lang="ru-RU" sz="2400" i="1" dirty="0" smtClean="0"/>
              <a:t>) - </a:t>
            </a:r>
            <a:r>
              <a:rPr lang="ru-RU" sz="2400" dirty="0" smtClean="0"/>
              <a:t>дети </a:t>
            </a:r>
            <a:r>
              <a:rPr lang="ru-RU" sz="2400" dirty="0"/>
              <a:t>с частичной слуховой недостаточностью, затрудняющей речевое развитие, но </a:t>
            </a:r>
            <a:r>
              <a:rPr lang="ru-RU" sz="2800" dirty="0"/>
              <a:t>с сохранной способностью </a:t>
            </a:r>
            <a:r>
              <a:rPr lang="ru-RU" sz="2400" dirty="0"/>
              <a:t>к самостоятельному </a:t>
            </a:r>
            <a:r>
              <a:rPr lang="ru-RU" sz="2800" dirty="0"/>
              <a:t>накоплению речевого запаса </a:t>
            </a:r>
            <a:r>
              <a:rPr lang="ru-RU" sz="2400" dirty="0"/>
              <a:t>при помощи остаточного слуха. </a:t>
            </a:r>
          </a:p>
          <a:p>
            <a:pPr>
              <a:lnSpc>
                <a:spcPct val="80000"/>
              </a:lnSpc>
              <a:buNone/>
            </a:pPr>
            <a:endParaRPr lang="ru-RU" sz="2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ru-RU" sz="2800" dirty="0" smtClean="0">
              <a:solidFill>
                <a:schemeClr val="accent2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364099"/>
              </p:ext>
            </p:extLst>
          </p:nvPr>
        </p:nvGraphicFramePr>
        <p:xfrm>
          <a:off x="611559" y="3429000"/>
          <a:ext cx="784887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тугоухости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шепотная речь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разговорная речь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легкая </a:t>
                      </a:r>
                      <a:r>
                        <a:rPr lang="ru-RU" sz="180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 — 6 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 — 8 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умеренная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—3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 —6 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значительная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 далее 1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 —4 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тяжелая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0,5м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 более чем 2 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20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Речь при нарушениях слуха </a:t>
            </a:r>
            <a:endParaRPr lang="ru-RU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600" dirty="0" smtClean="0"/>
              <a:t>слова появляются к двум-трем годам</a:t>
            </a:r>
          </a:p>
          <a:p>
            <a:pPr eaLnBrk="1" hangingPunct="1"/>
            <a:r>
              <a:rPr lang="ru-RU" sz="2600" dirty="0" smtClean="0"/>
              <a:t>фразовой речью дети начинают овладевать еще позже, и при этом обычно нарушена ее грамматическая структура</a:t>
            </a:r>
          </a:p>
          <a:p>
            <a:pPr eaLnBrk="1" hangingPunct="1"/>
            <a:r>
              <a:rPr lang="ru-RU" sz="2600" dirty="0" smtClean="0"/>
              <a:t>звучание речи часто резко отличается </a:t>
            </a:r>
            <a:r>
              <a:rPr lang="en-US" sz="2600" dirty="0" smtClean="0"/>
              <a:t>o</a:t>
            </a:r>
            <a:r>
              <a:rPr lang="ru-RU" sz="2600" dirty="0" smtClean="0"/>
              <a:t>т звучания речи их слышащих сверстников, даже плохо говорящих</a:t>
            </a:r>
          </a:p>
        </p:txBody>
      </p:sp>
    </p:spTree>
    <p:extLst>
      <p:ext uri="{BB962C8B-B14F-4D97-AF65-F5344CB8AC3E}">
        <p14:creationId xmlns:p14="http://schemas.microsoft.com/office/powerpoint/2010/main" val="40637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Речь при нарушениях слуха </a:t>
            </a:r>
            <a:br>
              <a:rPr lang="ru-RU" b="1" dirty="0" smtClean="0"/>
            </a:br>
            <a:r>
              <a:rPr lang="ru-RU" b="1" dirty="0" smtClean="0"/>
              <a:t>Словарь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34050580"/>
              </p:ext>
            </p:extLst>
          </p:nvPr>
        </p:nvGraphicFramePr>
        <p:xfrm>
          <a:off x="301752" y="1527048"/>
          <a:ext cx="8503920" cy="507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584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«Слуховые» ошибки в письменной речи у слабослышащих</a:t>
            </a:r>
            <a:br>
              <a:rPr lang="ru-RU" sz="2400" b="1" dirty="0"/>
            </a:br>
            <a:endParaRPr lang="ru-RU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3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3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dirty="0" smtClean="0"/>
              <a:t>1) Смешение звуков :</a:t>
            </a:r>
            <a:r>
              <a:rPr lang="ru-RU" sz="2000" dirty="0" smtClean="0">
                <a:solidFill>
                  <a:schemeClr val="hlink"/>
                </a:solidFill>
              </a:rPr>
              <a:t>звонких согласных с глухими</a:t>
            </a:r>
            <a:r>
              <a:rPr lang="ru-RU" sz="2000" dirty="0" smtClean="0"/>
              <a:t>: «</a:t>
            </a:r>
            <a:r>
              <a:rPr lang="ru-RU" sz="2000" dirty="0" err="1" smtClean="0"/>
              <a:t>блакала</a:t>
            </a:r>
            <a:r>
              <a:rPr lang="ru-RU" sz="2000" dirty="0" smtClean="0"/>
              <a:t>» (плакала), «</a:t>
            </a:r>
            <a:r>
              <a:rPr lang="ru-RU" sz="2000" dirty="0" err="1" smtClean="0"/>
              <a:t>крафин</a:t>
            </a:r>
            <a:r>
              <a:rPr lang="ru-RU" sz="2000" dirty="0" smtClean="0"/>
              <a:t>» (графин), «</a:t>
            </a:r>
            <a:r>
              <a:rPr lang="ru-RU" sz="2000" dirty="0" err="1" smtClean="0"/>
              <a:t>каюда</a:t>
            </a:r>
            <a:r>
              <a:rPr lang="ru-RU" sz="2000" dirty="0" smtClean="0"/>
              <a:t>» (каюта), «</a:t>
            </a:r>
            <a:r>
              <a:rPr lang="ru-RU" sz="2000" dirty="0" err="1" smtClean="0"/>
              <a:t>катовит</a:t>
            </a:r>
            <a:r>
              <a:rPr lang="ru-RU" sz="2000" dirty="0" smtClean="0"/>
              <a:t>» (готовит); твердых согласных с мягкими: «</a:t>
            </a:r>
            <a:r>
              <a:rPr lang="ru-RU" sz="2000" dirty="0" err="1" smtClean="0"/>
              <a:t>потерала</a:t>
            </a:r>
            <a:r>
              <a:rPr lang="ru-RU" sz="2000" dirty="0" smtClean="0"/>
              <a:t>» (потеряла), «</a:t>
            </a:r>
            <a:r>
              <a:rPr lang="ru-RU" sz="2000" dirty="0" err="1" smtClean="0"/>
              <a:t>всу</a:t>
            </a:r>
            <a:r>
              <a:rPr lang="ru-RU" sz="2000" dirty="0" smtClean="0"/>
              <a:t>» (всю), «ряда» (рада), «ягода» (ягоды), «</a:t>
            </a:r>
            <a:r>
              <a:rPr lang="ru-RU" sz="2000" dirty="0" err="1" smtClean="0"/>
              <a:t>испугалься</a:t>
            </a:r>
            <a:r>
              <a:rPr lang="ru-RU" sz="2000" dirty="0" smtClean="0"/>
              <a:t>» (испугался), «</a:t>
            </a:r>
            <a:r>
              <a:rPr lang="ru-RU" sz="2000" dirty="0" err="1" smtClean="0"/>
              <a:t>синая</a:t>
            </a:r>
            <a:r>
              <a:rPr lang="ru-RU" sz="2000" dirty="0" smtClean="0"/>
              <a:t>» (синяя); </a:t>
            </a:r>
            <a:r>
              <a:rPr lang="ru-RU" sz="2000" dirty="0" smtClean="0">
                <a:solidFill>
                  <a:schemeClr val="hlink"/>
                </a:solidFill>
              </a:rPr>
              <a:t>свистящих согласных с шипящими</a:t>
            </a:r>
            <a:r>
              <a:rPr lang="ru-RU" sz="2000" dirty="0" smtClean="0"/>
              <a:t>: «чаши» (часы), «</a:t>
            </a:r>
            <a:r>
              <a:rPr lang="ru-RU" sz="2000" dirty="0" err="1" smtClean="0"/>
              <a:t>сахматы</a:t>
            </a:r>
            <a:r>
              <a:rPr lang="ru-RU" sz="2000" dirty="0" smtClean="0"/>
              <a:t>» (шахматы),  «</a:t>
            </a:r>
            <a:r>
              <a:rPr lang="ru-RU" sz="2000" dirty="0" err="1" smtClean="0"/>
              <a:t>пирозное</a:t>
            </a:r>
            <a:r>
              <a:rPr lang="ru-RU" sz="2000" dirty="0" smtClean="0"/>
              <a:t>» (пирожное), «</a:t>
            </a:r>
            <a:r>
              <a:rPr lang="ru-RU" sz="2000" dirty="0" err="1" smtClean="0"/>
              <a:t>кацели</a:t>
            </a:r>
            <a:r>
              <a:rPr lang="ru-RU" sz="2000" dirty="0" smtClean="0"/>
              <a:t>» (качели); </a:t>
            </a:r>
            <a:r>
              <a:rPr lang="ru-RU" sz="2000" dirty="0" smtClean="0">
                <a:solidFill>
                  <a:schemeClr val="hlink"/>
                </a:solidFill>
              </a:rPr>
              <a:t>аффрикат </a:t>
            </a:r>
            <a:r>
              <a:rPr lang="ru-RU" sz="2000" dirty="0" smtClean="0"/>
              <a:t>(ц, ч) с составляющими их звуками  (т + ч&gt;,  т + ш):   «вселился»   (вцепился), «светы» (цветы), «</a:t>
            </a:r>
            <a:r>
              <a:rPr lang="ru-RU" sz="2000" dirty="0" err="1" smtClean="0"/>
              <a:t>кришит</a:t>
            </a:r>
            <a:r>
              <a:rPr lang="ru-RU" sz="2000" dirty="0" smtClean="0"/>
              <a:t>» (кричит);  </a:t>
            </a:r>
            <a:r>
              <a:rPr lang="ru-RU" sz="2000" dirty="0" smtClean="0">
                <a:solidFill>
                  <a:schemeClr val="hlink"/>
                </a:solidFill>
              </a:rPr>
              <a:t>звуков </a:t>
            </a:r>
            <a:r>
              <a:rPr lang="ru-RU" sz="2000" i="1" dirty="0" smtClean="0">
                <a:solidFill>
                  <a:schemeClr val="hlink"/>
                </a:solidFill>
              </a:rPr>
              <a:t>с и з </a:t>
            </a:r>
            <a:r>
              <a:rPr lang="ru-RU" sz="2000" dirty="0" smtClean="0">
                <a:solidFill>
                  <a:schemeClr val="hlink"/>
                </a:solidFill>
              </a:rPr>
              <a:t>со звуками </a:t>
            </a:r>
            <a:r>
              <a:rPr lang="ru-RU" sz="2000" i="1" dirty="0" smtClean="0">
                <a:solidFill>
                  <a:schemeClr val="hlink"/>
                </a:solidFill>
              </a:rPr>
              <a:t>т и д</a:t>
            </a:r>
            <a:r>
              <a:rPr lang="ru-RU" sz="2000" i="1" dirty="0" smtClean="0"/>
              <a:t>: </a:t>
            </a:r>
            <a:r>
              <a:rPr lang="ru-RU" sz="2000" dirty="0" smtClean="0"/>
              <a:t>«</a:t>
            </a:r>
            <a:r>
              <a:rPr lang="ru-RU" sz="2000" dirty="0" err="1" smtClean="0"/>
              <a:t>кратит</a:t>
            </a:r>
            <a:r>
              <a:rPr lang="ru-RU" sz="2000" dirty="0" smtClean="0"/>
              <a:t>» (красит), «</a:t>
            </a:r>
            <a:r>
              <a:rPr lang="ru-RU" sz="2000" dirty="0" err="1" smtClean="0"/>
              <a:t>схвасил</a:t>
            </a:r>
            <a:r>
              <a:rPr lang="ru-RU" sz="2000" dirty="0" smtClean="0"/>
              <a:t>» (схватил),  «</a:t>
            </a:r>
            <a:r>
              <a:rPr lang="ru-RU" sz="2000" dirty="0" err="1" smtClean="0"/>
              <a:t>кординка</a:t>
            </a:r>
            <a:r>
              <a:rPr lang="ru-RU" sz="2000" dirty="0" smtClean="0"/>
              <a:t>» (корзинка).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2) Пропуск звуков при стечении нескольких согласных: «</a:t>
            </a:r>
            <a:r>
              <a:rPr lang="ru-RU" sz="2000" dirty="0" err="1" smtClean="0"/>
              <a:t>латочка</a:t>
            </a:r>
            <a:r>
              <a:rPr lang="ru-RU" sz="2000" dirty="0" smtClean="0"/>
              <a:t>» (вместо «ласточка»), «</a:t>
            </a:r>
            <a:r>
              <a:rPr lang="ru-RU" sz="2000" dirty="0" err="1" smtClean="0"/>
              <a:t>оманул</a:t>
            </a:r>
            <a:r>
              <a:rPr lang="ru-RU" sz="2000" dirty="0" smtClean="0"/>
              <a:t>» (вместо «обманул»).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3) Перестановка и включение отдельных звуков: «</a:t>
            </a:r>
            <a:r>
              <a:rPr lang="ru-RU" sz="2000" dirty="0" err="1" smtClean="0"/>
              <a:t>наушинки</a:t>
            </a:r>
            <a:r>
              <a:rPr lang="ru-RU" sz="2000" dirty="0" smtClean="0"/>
              <a:t>» (наушники), «</a:t>
            </a:r>
            <a:r>
              <a:rPr lang="ru-RU" sz="2000" dirty="0" err="1" smtClean="0"/>
              <a:t>каторная</a:t>
            </a:r>
            <a:r>
              <a:rPr lang="ru-RU" sz="2000" dirty="0" smtClean="0"/>
              <a:t>» (картонная), «</a:t>
            </a:r>
            <a:r>
              <a:rPr lang="ru-RU" sz="2000" dirty="0" err="1" smtClean="0"/>
              <a:t>простнулась</a:t>
            </a:r>
            <a:r>
              <a:rPr lang="ru-RU" sz="2000" dirty="0" smtClean="0"/>
              <a:t>» (проснулась).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4) Пропуски безударных частей слова: «метает» (подметает), «</a:t>
            </a:r>
            <a:r>
              <a:rPr lang="ru-RU" sz="2000" dirty="0" err="1" smtClean="0"/>
              <a:t>сматривает</a:t>
            </a:r>
            <a:r>
              <a:rPr lang="ru-RU" sz="2000" dirty="0" smtClean="0"/>
              <a:t>» (подсматривает), «дети учат (учатся) в школе.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3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9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Словообразовательные нарушения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ru-RU" dirty="0" smtClean="0"/>
              <a:t>использование в слове «чужеродного» суффикса или приставки, пропуск этих морфем или вставки лишних: </a:t>
            </a:r>
          </a:p>
          <a:p>
            <a:pPr eaLnBrk="1" hangingPunct="1"/>
            <a:r>
              <a:rPr lang="ru-RU" i="1" dirty="0" smtClean="0"/>
              <a:t>«</a:t>
            </a:r>
            <a:r>
              <a:rPr lang="ru-RU" i="1" dirty="0" err="1" smtClean="0"/>
              <a:t>масленщица</a:t>
            </a:r>
            <a:r>
              <a:rPr lang="ru-RU" i="1" dirty="0" smtClean="0"/>
              <a:t>» вместо масленка, </a:t>
            </a:r>
          </a:p>
          <a:p>
            <a:pPr eaLnBrk="1" hangingPunct="1"/>
            <a:r>
              <a:rPr lang="ru-RU" i="1" dirty="0" smtClean="0"/>
              <a:t>«</a:t>
            </a:r>
            <a:r>
              <a:rPr lang="ru-RU" i="1" dirty="0" err="1" smtClean="0"/>
              <a:t>переподпрыгнул</a:t>
            </a:r>
            <a:r>
              <a:rPr lang="ru-RU" i="1" dirty="0" smtClean="0"/>
              <a:t>» вместо подпрыгнул; </a:t>
            </a:r>
          </a:p>
          <a:p>
            <a:pPr eaLnBrk="1" hangingPunct="1"/>
            <a:r>
              <a:rPr lang="ru-RU" i="1" dirty="0" smtClean="0"/>
              <a:t>«Мальчик смотрелся (засмотрелся) на собаку»; </a:t>
            </a:r>
          </a:p>
          <a:p>
            <a:pPr eaLnBrk="1" hangingPunct="1"/>
            <a:r>
              <a:rPr lang="ru-RU" i="1" dirty="0" smtClean="0"/>
              <a:t>«Ребята напрягли (запрягли) лошадь».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8251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1768</Words>
  <Application>Microsoft Office PowerPoint</Application>
  <PresentationFormat>Экран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Georgia</vt:lpstr>
      <vt:lpstr>Wingdings</vt:lpstr>
      <vt:lpstr>Wingdings 2</vt:lpstr>
      <vt:lpstr>Официальная</vt:lpstr>
      <vt:lpstr>МБДОУ д/с «Одуванчик»</vt:lpstr>
      <vt:lpstr>Виды нарушений слуха</vt:lpstr>
      <vt:lpstr>Причины нарушений слуха</vt:lpstr>
      <vt:lpstr>Психолого-педагогическая классификация групп детей с нарушениями слуха  (Р.М.Боскис)</vt:lpstr>
      <vt:lpstr>Психолого-педагогическая классификация групп детей с нарушениями слуха  (Р.М.Боскис)</vt:lpstr>
      <vt:lpstr>Речь при нарушениях слуха </vt:lpstr>
      <vt:lpstr>Речь при нарушениях слуха  Словарь</vt:lpstr>
      <vt:lpstr>«Слуховые» ошибки в письменной речи у слабослышащих </vt:lpstr>
      <vt:lpstr>Словообразовательные нарушения</vt:lpstr>
      <vt:lpstr>Аграмматизмы</vt:lpstr>
      <vt:lpstr>Особенности грамматического оформления Нарушения синтаксических связей согласования и управления </vt:lpstr>
      <vt:lpstr>Особенности синтакиса</vt:lpstr>
      <vt:lpstr>Понимание речи</vt:lpstr>
      <vt:lpstr>Рекомендации для работы с детьми с нарушениями слуха</vt:lpstr>
      <vt:lpstr>Рекомендации для работы с детьми с нарушениями слуха</vt:lpstr>
      <vt:lpstr>Рекомендации для работы с детьми с нарушениями слуха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ПРЕЗЕНТАЦИОННЫЕ МАТЕРИАЛЫ К КУРСУ «ОСНОВЫ СПЕЦИАЛЬНОЙ ПЕДАГОГИКИ И КОРРЕКЦИОННОЙ ПСИХОЛОГИИ»</dc:title>
  <dc:creator>INNA</dc:creator>
  <cp:lastModifiedBy>борис ивакин</cp:lastModifiedBy>
  <cp:revision>100</cp:revision>
  <dcterms:created xsi:type="dcterms:W3CDTF">2012-02-15T18:58:04Z</dcterms:created>
  <dcterms:modified xsi:type="dcterms:W3CDTF">2014-10-26T17:55:18Z</dcterms:modified>
</cp:coreProperties>
</file>